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Lst>
  <p:sldSz cx="18288000" cy="10287000"/>
  <p:notesSz cx="6858000" cy="9144000"/>
  <p:embeddedFontLst>
    <p:embeddedFont>
      <p:font typeface="Trocchi" charset="1" panose="000005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Open Sans Light" charset="1" panose="020B0306030504020204"/>
      <p:regular r:id="rId11"/>
    </p:embeddedFont>
    <p:embeddedFont>
      <p:font typeface="Open Sans Light Bold" charset="1" panose="020B0806030504020204"/>
      <p:regular r:id="rId12"/>
    </p:embeddedFont>
    <p:embeddedFont>
      <p:font typeface="Open Sans Light Italics" charset="1" panose="020B0306030504020204"/>
      <p:regular r:id="rId13"/>
    </p:embeddedFont>
    <p:embeddedFont>
      <p:font typeface="Open Sans Light Bold Italics" charset="1" panose="020B0806030504020204"/>
      <p:regular r:id="rId14"/>
    </p:embeddedFont>
    <p:embeddedFont>
      <p:font typeface="Open Sans Extra Bold" charset="1" panose="020B0906030804020204"/>
      <p:regular r:id="rId15"/>
    </p:embeddedFont>
    <p:embeddedFont>
      <p:font typeface="Open Sans Extra Bold Italics" charset="1" panose="020B0906030804020204"/>
      <p:regular r:id="rId16"/>
    </p:embeddedFont>
    <p:embeddedFont>
      <p:font typeface="Arial" charset="1" panose="020B0502020202020204"/>
      <p:regular r:id="rId17"/>
    </p:embeddedFont>
    <p:embeddedFont>
      <p:font typeface="Arial Bold" charset="1" panose="020B0802020202020204"/>
      <p:regular r:id="rId18"/>
    </p:embeddedFont>
    <p:embeddedFont>
      <p:font typeface="Arial Italics" charset="1" panose="020B0502020202090204"/>
      <p:regular r:id="rId19"/>
    </p:embeddedFont>
    <p:embeddedFont>
      <p:font typeface="Arial Bold Italics" charset="1" panose="020B080202020209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8000"/>
          </a:blip>
          <a:srcRect l="0" t="7812" r="0" b="7812"/>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379620" y="8883352"/>
            <a:ext cx="6995904" cy="1413173"/>
          </a:xfrm>
          <a:custGeom>
            <a:avLst/>
            <a:gdLst/>
            <a:ahLst/>
            <a:cxnLst/>
            <a:rect r="r" b="b" t="t" l="l"/>
            <a:pathLst>
              <a:path h="1413173" w="6995904">
                <a:moveTo>
                  <a:pt x="0" y="0"/>
                </a:moveTo>
                <a:lnTo>
                  <a:pt x="6995904" y="0"/>
                </a:lnTo>
                <a:lnTo>
                  <a:pt x="6995904" y="1413173"/>
                </a:lnTo>
                <a:lnTo>
                  <a:pt x="0" y="1413173"/>
                </a:lnTo>
                <a:lnTo>
                  <a:pt x="0" y="0"/>
                </a:lnTo>
                <a:close/>
              </a:path>
            </a:pathLst>
          </a:custGeom>
          <a:blipFill>
            <a:blip r:embed="rId3"/>
            <a:stretch>
              <a:fillRect l="0" t="0" r="0" b="0"/>
            </a:stretch>
          </a:blipFill>
        </p:spPr>
      </p:sp>
      <p:sp>
        <p:nvSpPr>
          <p:cNvPr name="TextBox 7" id="7"/>
          <p:cNvSpPr txBox="true"/>
          <p:nvPr/>
        </p:nvSpPr>
        <p:spPr>
          <a:xfrm rot="0">
            <a:off x="5355355" y="3452777"/>
            <a:ext cx="12312019" cy="3057595"/>
          </a:xfrm>
          <a:prstGeom prst="rect">
            <a:avLst/>
          </a:prstGeom>
        </p:spPr>
        <p:txBody>
          <a:bodyPr anchor="t" rtlCol="false" tIns="0" lIns="0" bIns="0" rIns="0">
            <a:spAutoFit/>
          </a:bodyPr>
          <a:lstStyle/>
          <a:p>
            <a:pPr algn="ctr">
              <a:lnSpc>
                <a:spcPts val="11632"/>
              </a:lnSpc>
            </a:pPr>
            <a:r>
              <a:rPr lang="en-US" sz="8309">
                <a:solidFill>
                  <a:srgbClr val="FFFFFF"/>
                </a:solidFill>
                <a:latin typeface="Arial"/>
              </a:rPr>
              <a:t>PROJETO INTEGRADOR</a:t>
            </a:r>
          </a:p>
          <a:p>
            <a:pPr algn="ctr">
              <a:lnSpc>
                <a:spcPts val="11632"/>
              </a:lnSpc>
            </a:pPr>
            <a:r>
              <a:rPr lang="en-US" sz="8309">
                <a:solidFill>
                  <a:srgbClr val="FFFFFF"/>
                </a:solidFill>
                <a:latin typeface="Arial"/>
              </a:rPr>
              <a:t>Sprint 02 </a:t>
            </a:r>
          </a:p>
        </p:txBody>
      </p:sp>
      <p:grpSp>
        <p:nvGrpSpPr>
          <p:cNvPr name="Group 8" id="8"/>
          <p:cNvGrpSpPr/>
          <p:nvPr/>
        </p:nvGrpSpPr>
        <p:grpSpPr>
          <a:xfrm rot="0">
            <a:off x="1028700" y="2258964"/>
            <a:ext cx="3823395" cy="5769071"/>
            <a:chOff x="0" y="0"/>
            <a:chExt cx="5097859" cy="7692095"/>
          </a:xfrm>
        </p:grpSpPr>
        <p:sp>
          <p:nvSpPr>
            <p:cNvPr name="TextBox 9" id="9"/>
            <p:cNvSpPr txBox="true"/>
            <p:nvPr/>
          </p:nvSpPr>
          <p:spPr>
            <a:xfrm rot="0">
              <a:off x="133052" y="2283723"/>
              <a:ext cx="4831755" cy="763270"/>
            </a:xfrm>
            <a:prstGeom prst="rect">
              <a:avLst/>
            </a:prstGeom>
          </p:spPr>
          <p:txBody>
            <a:bodyPr anchor="t" rtlCol="false" tIns="0" lIns="0" bIns="0" rIns="0">
              <a:spAutoFit/>
            </a:bodyPr>
            <a:lstStyle/>
            <a:p>
              <a:pPr algn="ctr">
                <a:lnSpc>
                  <a:spcPts val="4409"/>
                </a:lnSpc>
              </a:pPr>
              <a:r>
                <a:rPr lang="en-US" sz="3150">
                  <a:solidFill>
                    <a:srgbClr val="FFFFFF"/>
                  </a:solidFill>
                  <a:latin typeface="Arial"/>
                </a:rPr>
                <a:t>CLEISON SANTOS </a:t>
              </a:r>
            </a:p>
          </p:txBody>
        </p:sp>
        <p:sp>
          <p:nvSpPr>
            <p:cNvPr name="TextBox 10" id="10"/>
            <p:cNvSpPr txBox="true"/>
            <p:nvPr/>
          </p:nvSpPr>
          <p:spPr>
            <a:xfrm rot="0">
              <a:off x="245008" y="4048465"/>
              <a:ext cx="4564459" cy="763270"/>
            </a:xfrm>
            <a:prstGeom prst="rect">
              <a:avLst/>
            </a:prstGeom>
          </p:spPr>
          <p:txBody>
            <a:bodyPr anchor="t" rtlCol="false" tIns="0" lIns="0" bIns="0" rIns="0">
              <a:spAutoFit/>
            </a:bodyPr>
            <a:lstStyle/>
            <a:p>
              <a:pPr algn="ctr">
                <a:lnSpc>
                  <a:spcPts val="4409"/>
                </a:lnSpc>
              </a:pPr>
              <a:r>
                <a:rPr lang="en-US" sz="3150">
                  <a:solidFill>
                    <a:srgbClr val="FFFFFF"/>
                  </a:solidFill>
                  <a:latin typeface="Arial"/>
                </a:rPr>
                <a:t>MATEUS SANTOS</a:t>
              </a:r>
            </a:p>
          </p:txBody>
        </p:sp>
        <p:sp>
          <p:nvSpPr>
            <p:cNvPr name="TextBox 11" id="11"/>
            <p:cNvSpPr txBox="true"/>
            <p:nvPr/>
          </p:nvSpPr>
          <p:spPr>
            <a:xfrm rot="0">
              <a:off x="511411" y="5008585"/>
              <a:ext cx="4031655" cy="763270"/>
            </a:xfrm>
            <a:prstGeom prst="rect">
              <a:avLst/>
            </a:prstGeom>
          </p:spPr>
          <p:txBody>
            <a:bodyPr anchor="t" rtlCol="false" tIns="0" lIns="0" bIns="0" rIns="0">
              <a:spAutoFit/>
            </a:bodyPr>
            <a:lstStyle/>
            <a:p>
              <a:pPr algn="ctr">
                <a:lnSpc>
                  <a:spcPts val="4409"/>
                </a:lnSpc>
              </a:pPr>
              <a:r>
                <a:rPr lang="en-US" sz="3150">
                  <a:solidFill>
                    <a:srgbClr val="FFFFFF"/>
                  </a:solidFill>
                  <a:latin typeface="Arial"/>
                </a:rPr>
                <a:t>JOÃO P. ORTIZ</a:t>
              </a:r>
            </a:p>
          </p:txBody>
        </p:sp>
        <p:sp>
          <p:nvSpPr>
            <p:cNvPr name="TextBox 12" id="12"/>
            <p:cNvSpPr txBox="true"/>
            <p:nvPr/>
          </p:nvSpPr>
          <p:spPr>
            <a:xfrm rot="0">
              <a:off x="0" y="6928825"/>
              <a:ext cx="5097859" cy="763270"/>
            </a:xfrm>
            <a:prstGeom prst="rect">
              <a:avLst/>
            </a:prstGeom>
          </p:spPr>
          <p:txBody>
            <a:bodyPr anchor="t" rtlCol="false" tIns="0" lIns="0" bIns="0" rIns="0">
              <a:spAutoFit/>
            </a:bodyPr>
            <a:lstStyle/>
            <a:p>
              <a:pPr algn="ctr">
                <a:lnSpc>
                  <a:spcPts val="4409"/>
                </a:lnSpc>
              </a:pPr>
              <a:r>
                <a:rPr lang="en-US" sz="3150">
                  <a:solidFill>
                    <a:srgbClr val="FFFFFF"/>
                  </a:solidFill>
                  <a:latin typeface="Arial"/>
                </a:rPr>
                <a:t>MARCO A. CAMPOS</a:t>
              </a:r>
            </a:p>
          </p:txBody>
        </p:sp>
        <p:sp>
          <p:nvSpPr>
            <p:cNvPr name="TextBox 13" id="13"/>
            <p:cNvSpPr txBox="true"/>
            <p:nvPr/>
          </p:nvSpPr>
          <p:spPr>
            <a:xfrm rot="0">
              <a:off x="755551" y="668283"/>
              <a:ext cx="3586758" cy="763270"/>
            </a:xfrm>
            <a:prstGeom prst="rect">
              <a:avLst/>
            </a:prstGeom>
          </p:spPr>
          <p:txBody>
            <a:bodyPr anchor="t" rtlCol="false" tIns="0" lIns="0" bIns="0" rIns="0">
              <a:spAutoFit/>
            </a:bodyPr>
            <a:lstStyle/>
            <a:p>
              <a:pPr algn="ctr">
                <a:lnSpc>
                  <a:spcPts val="4409"/>
                </a:lnSpc>
              </a:pPr>
              <a:r>
                <a:rPr lang="en-US" sz="3150">
                  <a:solidFill>
                    <a:srgbClr val="FFFFFF"/>
                  </a:solidFill>
                  <a:latin typeface="Arial"/>
                </a:rPr>
                <a:t>JULIA LOSCHI</a:t>
              </a:r>
            </a:p>
          </p:txBody>
        </p:sp>
        <p:sp>
          <p:nvSpPr>
            <p:cNvPr name="TextBox 14" id="14"/>
            <p:cNvSpPr txBox="true"/>
            <p:nvPr/>
          </p:nvSpPr>
          <p:spPr>
            <a:xfrm rot="0">
              <a:off x="133052" y="5968705"/>
              <a:ext cx="4682728" cy="763270"/>
            </a:xfrm>
            <a:prstGeom prst="rect">
              <a:avLst/>
            </a:prstGeom>
          </p:spPr>
          <p:txBody>
            <a:bodyPr anchor="t" rtlCol="false" tIns="0" lIns="0" bIns="0" rIns="0">
              <a:spAutoFit/>
            </a:bodyPr>
            <a:lstStyle/>
            <a:p>
              <a:pPr algn="ctr">
                <a:lnSpc>
                  <a:spcPts val="4409"/>
                </a:lnSpc>
              </a:pPr>
              <a:r>
                <a:rPr lang="en-US" sz="3150">
                  <a:solidFill>
                    <a:srgbClr val="FFFFFF"/>
                  </a:solidFill>
                  <a:latin typeface="Arial"/>
                </a:rPr>
                <a:t>PEDRO AUGUSTO</a:t>
              </a:r>
            </a:p>
          </p:txBody>
        </p:sp>
        <p:sp>
          <p:nvSpPr>
            <p:cNvPr name="TextBox 15" id="15"/>
            <p:cNvSpPr txBox="true"/>
            <p:nvPr/>
          </p:nvSpPr>
          <p:spPr>
            <a:xfrm rot="0">
              <a:off x="889198" y="1476003"/>
              <a:ext cx="3319462" cy="763270"/>
            </a:xfrm>
            <a:prstGeom prst="rect">
              <a:avLst/>
            </a:prstGeom>
          </p:spPr>
          <p:txBody>
            <a:bodyPr anchor="t" rtlCol="false" tIns="0" lIns="0" bIns="0" rIns="0">
              <a:spAutoFit/>
            </a:bodyPr>
            <a:lstStyle/>
            <a:p>
              <a:pPr algn="ctr">
                <a:lnSpc>
                  <a:spcPts val="4409"/>
                </a:lnSpc>
              </a:pPr>
              <a:r>
                <a:rPr lang="en-US" sz="3150">
                  <a:solidFill>
                    <a:srgbClr val="FFFC00"/>
                  </a:solidFill>
                  <a:latin typeface="Arial"/>
                </a:rPr>
                <a:t>Scrum Master</a:t>
              </a:r>
            </a:p>
          </p:txBody>
        </p:sp>
        <p:sp>
          <p:nvSpPr>
            <p:cNvPr name="TextBox 16" id="16"/>
            <p:cNvSpPr txBox="true"/>
            <p:nvPr/>
          </p:nvSpPr>
          <p:spPr>
            <a:xfrm rot="0">
              <a:off x="1022548" y="3091443"/>
              <a:ext cx="3052762" cy="763270"/>
            </a:xfrm>
            <a:prstGeom prst="rect">
              <a:avLst/>
            </a:prstGeom>
          </p:spPr>
          <p:txBody>
            <a:bodyPr anchor="t" rtlCol="false" tIns="0" lIns="0" bIns="0" rIns="0">
              <a:spAutoFit/>
            </a:bodyPr>
            <a:lstStyle/>
            <a:p>
              <a:pPr algn="ctr">
                <a:lnSpc>
                  <a:spcPts val="4409"/>
                </a:lnSpc>
              </a:pPr>
              <a:r>
                <a:rPr lang="en-US" sz="3150">
                  <a:solidFill>
                    <a:srgbClr val="FFFC00"/>
                  </a:solidFill>
                  <a:latin typeface="Arial"/>
                </a:rPr>
                <a:t>Scrum Team</a:t>
              </a:r>
            </a:p>
          </p:txBody>
        </p:sp>
        <p:sp>
          <p:nvSpPr>
            <p:cNvPr name="TextBox 17" id="17"/>
            <p:cNvSpPr txBox="true"/>
            <p:nvPr/>
          </p:nvSpPr>
          <p:spPr>
            <a:xfrm rot="0">
              <a:off x="770235" y="-133350"/>
              <a:ext cx="3557389" cy="763270"/>
            </a:xfrm>
            <a:prstGeom prst="rect">
              <a:avLst/>
            </a:prstGeom>
          </p:spPr>
          <p:txBody>
            <a:bodyPr anchor="t" rtlCol="false" tIns="0" lIns="0" bIns="0" rIns="0">
              <a:spAutoFit/>
            </a:bodyPr>
            <a:lstStyle/>
            <a:p>
              <a:pPr algn="ctr">
                <a:lnSpc>
                  <a:spcPts val="4409"/>
                </a:lnSpc>
              </a:pPr>
              <a:r>
                <a:rPr lang="en-US" sz="3150">
                  <a:solidFill>
                    <a:srgbClr val="FFFC00"/>
                  </a:solidFill>
                  <a:latin typeface="Arial"/>
                </a:rPr>
                <a:t>Product Owner</a:t>
              </a:r>
            </a:p>
          </p:txBody>
        </p:sp>
      </p:grpSp>
      <p:grpSp>
        <p:nvGrpSpPr>
          <p:cNvPr name="Group 18" id="18"/>
          <p:cNvGrpSpPr/>
          <p:nvPr/>
        </p:nvGrpSpPr>
        <p:grpSpPr>
          <a:xfrm rot="0">
            <a:off x="1362001" y="8182928"/>
            <a:ext cx="3156793" cy="1075373"/>
            <a:chOff x="0" y="0"/>
            <a:chExt cx="4209058" cy="1433830"/>
          </a:xfrm>
        </p:grpSpPr>
        <p:sp>
          <p:nvSpPr>
            <p:cNvPr name="TextBox 19" id="19"/>
            <p:cNvSpPr txBox="true"/>
            <p:nvPr/>
          </p:nvSpPr>
          <p:spPr>
            <a:xfrm rot="0">
              <a:off x="963315" y="-133350"/>
              <a:ext cx="2282428" cy="763270"/>
            </a:xfrm>
            <a:prstGeom prst="rect">
              <a:avLst/>
            </a:prstGeom>
          </p:spPr>
          <p:txBody>
            <a:bodyPr anchor="t" rtlCol="false" tIns="0" lIns="0" bIns="0" rIns="0">
              <a:spAutoFit/>
            </a:bodyPr>
            <a:lstStyle/>
            <a:p>
              <a:pPr algn="ctr">
                <a:lnSpc>
                  <a:spcPts val="4409"/>
                </a:lnSpc>
              </a:pPr>
              <a:r>
                <a:rPr lang="en-US" sz="3150">
                  <a:solidFill>
                    <a:srgbClr val="FFFC00"/>
                  </a:solidFill>
                  <a:latin typeface="Arial"/>
                </a:rPr>
                <a:t>Professor</a:t>
              </a:r>
            </a:p>
          </p:txBody>
        </p:sp>
        <p:sp>
          <p:nvSpPr>
            <p:cNvPr name="TextBox 20" id="20"/>
            <p:cNvSpPr txBox="true"/>
            <p:nvPr/>
          </p:nvSpPr>
          <p:spPr>
            <a:xfrm rot="0">
              <a:off x="0" y="670560"/>
              <a:ext cx="4209058" cy="763270"/>
            </a:xfrm>
            <a:prstGeom prst="rect">
              <a:avLst/>
            </a:prstGeom>
          </p:spPr>
          <p:txBody>
            <a:bodyPr anchor="t" rtlCol="false" tIns="0" lIns="0" bIns="0" rIns="0">
              <a:spAutoFit/>
            </a:bodyPr>
            <a:lstStyle/>
            <a:p>
              <a:pPr algn="ctr">
                <a:lnSpc>
                  <a:spcPts val="4409"/>
                </a:lnSpc>
              </a:pPr>
              <a:r>
                <a:rPr lang="en-US" sz="3150">
                  <a:solidFill>
                    <a:srgbClr val="FFFFFF"/>
                  </a:solidFill>
                  <a:latin typeface="Arial"/>
                </a:rPr>
                <a:t>RODRIGO ELIAS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661123" y="3323652"/>
            <a:ext cx="2778957" cy="3639696"/>
          </a:xfrm>
          <a:custGeom>
            <a:avLst/>
            <a:gdLst/>
            <a:ahLst/>
            <a:cxnLst/>
            <a:rect r="r" b="b" t="t" l="l"/>
            <a:pathLst>
              <a:path h="3639696" w="2778957">
                <a:moveTo>
                  <a:pt x="0" y="0"/>
                </a:moveTo>
                <a:lnTo>
                  <a:pt x="2778957" y="0"/>
                </a:lnTo>
                <a:lnTo>
                  <a:pt x="2778957" y="3639696"/>
                </a:lnTo>
                <a:lnTo>
                  <a:pt x="0" y="3639696"/>
                </a:lnTo>
                <a:lnTo>
                  <a:pt x="0" y="0"/>
                </a:lnTo>
                <a:close/>
              </a:path>
            </a:pathLst>
          </a:custGeom>
          <a:blipFill>
            <a:blip r:embed="rId3"/>
            <a:stretch>
              <a:fillRect l="-44885" t="-24568" r="-37792" b="-18485"/>
            </a:stretch>
          </a:blipFill>
        </p:spPr>
      </p:sp>
      <p:sp>
        <p:nvSpPr>
          <p:cNvPr name="Freeform 7" id="7"/>
          <p:cNvSpPr/>
          <p:nvPr/>
        </p:nvSpPr>
        <p:spPr>
          <a:xfrm flipH="false" flipV="false" rot="5400000">
            <a:off x="9958784" y="2502417"/>
            <a:ext cx="5930628" cy="7048472"/>
          </a:xfrm>
          <a:custGeom>
            <a:avLst/>
            <a:gdLst/>
            <a:ahLst/>
            <a:cxnLst/>
            <a:rect r="r" b="b" t="t" l="l"/>
            <a:pathLst>
              <a:path h="7048472" w="5930628">
                <a:moveTo>
                  <a:pt x="0" y="0"/>
                </a:moveTo>
                <a:lnTo>
                  <a:pt x="5930628" y="0"/>
                </a:lnTo>
                <a:lnTo>
                  <a:pt x="5930628" y="7048472"/>
                </a:lnTo>
                <a:lnTo>
                  <a:pt x="0" y="7048472"/>
                </a:lnTo>
                <a:lnTo>
                  <a:pt x="0" y="0"/>
                </a:lnTo>
                <a:close/>
              </a:path>
            </a:pathLst>
          </a:custGeom>
          <a:blipFill>
            <a:blip r:embed="rId4"/>
            <a:stretch>
              <a:fillRect l="0" t="0" r="0" b="0"/>
            </a:stretch>
          </a:blipFill>
        </p:spPr>
      </p:sp>
      <p:sp>
        <p:nvSpPr>
          <p:cNvPr name="TextBox 8" id="8"/>
          <p:cNvSpPr txBox="true"/>
          <p:nvPr/>
        </p:nvSpPr>
        <p:spPr>
          <a:xfrm rot="0">
            <a:off x="6960963" y="-1041223"/>
            <a:ext cx="4366073" cy="4734880"/>
          </a:xfrm>
          <a:prstGeom prst="rect">
            <a:avLst/>
          </a:prstGeom>
        </p:spPr>
        <p:txBody>
          <a:bodyPr anchor="t" rtlCol="false" tIns="0" lIns="0" bIns="0" rIns="0">
            <a:spAutoFit/>
          </a:bodyPr>
          <a:lstStyle/>
          <a:p>
            <a:pPr algn="ctr">
              <a:lnSpc>
                <a:spcPts val="9402"/>
              </a:lnSpc>
            </a:pPr>
          </a:p>
          <a:p>
            <a:pPr algn="ctr">
              <a:lnSpc>
                <a:spcPts val="9402"/>
              </a:lnSpc>
            </a:pPr>
            <a:r>
              <a:rPr lang="en-US" sz="6716">
                <a:solidFill>
                  <a:srgbClr val="FFFFFF"/>
                </a:solidFill>
                <a:latin typeface="Trocchi"/>
              </a:rPr>
              <a:t> Protótipo </a:t>
            </a:r>
          </a:p>
          <a:p>
            <a:pPr algn="ctr">
              <a:lnSpc>
                <a:spcPts val="9402"/>
              </a:lnSpc>
            </a:pPr>
          </a:p>
          <a:p>
            <a:pPr algn="ctr">
              <a:lnSpc>
                <a:spcPts val="9402"/>
              </a:lnSpc>
            </a:pPr>
          </a:p>
        </p:txBody>
      </p:sp>
      <p:sp>
        <p:nvSpPr>
          <p:cNvPr name="TextBox 9" id="9"/>
          <p:cNvSpPr txBox="true"/>
          <p:nvPr/>
        </p:nvSpPr>
        <p:spPr>
          <a:xfrm rot="0">
            <a:off x="2453635" y="7650454"/>
            <a:ext cx="5193934" cy="911122"/>
          </a:xfrm>
          <a:prstGeom prst="rect">
            <a:avLst/>
          </a:prstGeom>
        </p:spPr>
        <p:txBody>
          <a:bodyPr anchor="t" rtlCol="false" tIns="0" lIns="0" bIns="0" rIns="0">
            <a:spAutoFit/>
          </a:bodyPr>
          <a:lstStyle/>
          <a:p>
            <a:pPr algn="ctr">
              <a:lnSpc>
                <a:spcPts val="7444"/>
              </a:lnSpc>
            </a:pPr>
            <a:r>
              <a:rPr lang="en-US" sz="5317">
                <a:solidFill>
                  <a:srgbClr val="FFFFFF"/>
                </a:solidFill>
                <a:latin typeface="Open Sans Light Bold"/>
              </a:rPr>
              <a:t>Rolo de pintura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6344422" y="-454328"/>
            <a:ext cx="6110880" cy="12260073"/>
          </a:xfrm>
          <a:custGeom>
            <a:avLst/>
            <a:gdLst/>
            <a:ahLst/>
            <a:cxnLst/>
            <a:rect r="r" b="b" t="t" l="l"/>
            <a:pathLst>
              <a:path h="12260073" w="6110880">
                <a:moveTo>
                  <a:pt x="0" y="0"/>
                </a:moveTo>
                <a:lnTo>
                  <a:pt x="6110880" y="0"/>
                </a:lnTo>
                <a:lnTo>
                  <a:pt x="6110880" y="12260073"/>
                </a:lnTo>
                <a:lnTo>
                  <a:pt x="0" y="12260073"/>
                </a:lnTo>
                <a:lnTo>
                  <a:pt x="0" y="0"/>
                </a:lnTo>
                <a:close/>
              </a:path>
            </a:pathLst>
          </a:custGeom>
          <a:blipFill>
            <a:blip r:embed="rId3"/>
            <a:stretch>
              <a:fillRect l="0" t="0" r="0" b="0"/>
            </a:stretch>
          </a:blipFill>
        </p:spPr>
      </p:sp>
      <p:sp>
        <p:nvSpPr>
          <p:cNvPr name="TextBox 7" id="7"/>
          <p:cNvSpPr txBox="true"/>
          <p:nvPr/>
        </p:nvSpPr>
        <p:spPr>
          <a:xfrm rot="0">
            <a:off x="6960963" y="-1041223"/>
            <a:ext cx="4366073" cy="4734880"/>
          </a:xfrm>
          <a:prstGeom prst="rect">
            <a:avLst/>
          </a:prstGeom>
        </p:spPr>
        <p:txBody>
          <a:bodyPr anchor="t" rtlCol="false" tIns="0" lIns="0" bIns="0" rIns="0">
            <a:spAutoFit/>
          </a:bodyPr>
          <a:lstStyle/>
          <a:p>
            <a:pPr algn="ctr">
              <a:lnSpc>
                <a:spcPts val="9402"/>
              </a:lnSpc>
            </a:pPr>
          </a:p>
          <a:p>
            <a:pPr algn="ctr">
              <a:lnSpc>
                <a:spcPts val="9402"/>
              </a:lnSpc>
            </a:pPr>
            <a:r>
              <a:rPr lang="en-US" sz="6716">
                <a:solidFill>
                  <a:srgbClr val="FFFFFF"/>
                </a:solidFill>
                <a:latin typeface="Trocchi"/>
              </a:rPr>
              <a:t> Protótipo </a:t>
            </a:r>
          </a:p>
          <a:p>
            <a:pPr algn="ctr">
              <a:lnSpc>
                <a:spcPts val="9402"/>
              </a:lnSpc>
            </a:pPr>
          </a:p>
          <a:p>
            <a:pPr algn="ctr">
              <a:lnSpc>
                <a:spcPts val="940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237282" y="2007134"/>
            <a:ext cx="13813435" cy="7545589"/>
          </a:xfrm>
          <a:custGeom>
            <a:avLst/>
            <a:gdLst/>
            <a:ahLst/>
            <a:cxnLst/>
            <a:rect r="r" b="b" t="t" l="l"/>
            <a:pathLst>
              <a:path h="7545589" w="13813435">
                <a:moveTo>
                  <a:pt x="0" y="0"/>
                </a:moveTo>
                <a:lnTo>
                  <a:pt x="13813436" y="0"/>
                </a:lnTo>
                <a:lnTo>
                  <a:pt x="13813436" y="7545589"/>
                </a:lnTo>
                <a:lnTo>
                  <a:pt x="0" y="7545589"/>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417980" y="-838041"/>
            <a:ext cx="5452041" cy="3660775"/>
          </a:xfrm>
          <a:prstGeom prst="rect">
            <a:avLst/>
          </a:prstGeom>
        </p:spPr>
        <p:txBody>
          <a:bodyPr anchor="t" rtlCol="false" tIns="0" lIns="0" bIns="0" rIns="0">
            <a:spAutoFit/>
          </a:bodyPr>
          <a:lstStyle/>
          <a:p>
            <a:pPr algn="ctr">
              <a:lnSpc>
                <a:spcPts val="9799"/>
              </a:lnSpc>
            </a:pPr>
            <a:r>
              <a:rPr lang="en-US" sz="6999">
                <a:solidFill>
                  <a:srgbClr val="FFFFFF"/>
                </a:solidFill>
                <a:latin typeface="Trocchi"/>
              </a:rPr>
              <a:t> </a:t>
            </a:r>
          </a:p>
          <a:p>
            <a:pPr algn="ctr">
              <a:lnSpc>
                <a:spcPts val="9799"/>
              </a:lnSpc>
            </a:pPr>
            <a:r>
              <a:rPr lang="en-US" sz="6999">
                <a:solidFill>
                  <a:srgbClr val="FFFFFF"/>
                </a:solidFill>
                <a:latin typeface="Trocchi"/>
              </a:rPr>
              <a:t> Conclusão</a:t>
            </a:r>
          </a:p>
          <a:p>
            <a:pPr algn="ctr">
              <a:lnSpc>
                <a:spcPts val="9799"/>
              </a:lnSpc>
            </a:pPr>
          </a:p>
        </p:txBody>
      </p:sp>
      <p:sp>
        <p:nvSpPr>
          <p:cNvPr name="TextBox 8" id="8"/>
          <p:cNvSpPr txBox="true"/>
          <p:nvPr/>
        </p:nvSpPr>
        <p:spPr>
          <a:xfrm rot="0">
            <a:off x="2415116" y="2756059"/>
            <a:ext cx="13457767" cy="5981065"/>
          </a:xfrm>
          <a:prstGeom prst="rect">
            <a:avLst/>
          </a:prstGeom>
        </p:spPr>
        <p:txBody>
          <a:bodyPr anchor="t" rtlCol="false" tIns="0" lIns="0" bIns="0" rIns="0">
            <a:spAutoFit/>
          </a:bodyPr>
          <a:lstStyle/>
          <a:p>
            <a:pPr algn="just">
              <a:lnSpc>
                <a:spcPts val="4760"/>
              </a:lnSpc>
            </a:pPr>
            <a:r>
              <a:rPr lang="en-US" sz="3400">
                <a:solidFill>
                  <a:srgbClr val="000000"/>
                </a:solidFill>
                <a:latin typeface="Trocchi"/>
              </a:rPr>
              <a:t>Com base na apresentação dessa nova ferramenta de pintura adaptada para a indústria aeronáutica, podemos concluir que se trata de um projeto altamente relevante. Ao desenvolver uma solução adaptada às necessidades específicas desse mercado, os estudantes envolvidos demonstraram sua capacidade de aplicar o conhecimento adquirido em sala de aula a um problema real. Além disso, o projeto apresentado evidencia o potencial da tecnologia para melhorar a eficiência e a qualidade do trabalho em uma indústria tão importante como a aeronáutica.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0709" y="1695846"/>
            <a:ext cx="14846582" cy="8109946"/>
          </a:xfrm>
          <a:custGeom>
            <a:avLst/>
            <a:gdLst/>
            <a:ahLst/>
            <a:cxnLst/>
            <a:rect r="r" b="b" t="t" l="l"/>
            <a:pathLst>
              <a:path h="8109946" w="14846582">
                <a:moveTo>
                  <a:pt x="0" y="0"/>
                </a:moveTo>
                <a:lnTo>
                  <a:pt x="14846582" y="0"/>
                </a:lnTo>
                <a:lnTo>
                  <a:pt x="14846582" y="8109946"/>
                </a:lnTo>
                <a:lnTo>
                  <a:pt x="0" y="810994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008043" y="2016300"/>
            <a:ext cx="14271913" cy="8743163"/>
          </a:xfrm>
          <a:prstGeom prst="rect">
            <a:avLst/>
          </a:prstGeom>
        </p:spPr>
        <p:txBody>
          <a:bodyPr anchor="t" rtlCol="false" tIns="0" lIns="0" bIns="0" rIns="0">
            <a:spAutoFit/>
          </a:bodyPr>
          <a:lstStyle/>
          <a:p>
            <a:pPr>
              <a:lnSpc>
                <a:spcPts val="8664"/>
              </a:lnSpc>
            </a:pPr>
            <a:r>
              <a:rPr lang="en-US" sz="6188">
                <a:solidFill>
                  <a:srgbClr val="000000"/>
                </a:solidFill>
                <a:latin typeface="Trocchi"/>
              </a:rPr>
              <a:t>Tópico 1: Introdução</a:t>
            </a:r>
          </a:p>
          <a:p>
            <a:pPr>
              <a:lnSpc>
                <a:spcPts val="8664"/>
              </a:lnSpc>
            </a:pPr>
            <a:r>
              <a:rPr lang="en-US" sz="6188">
                <a:solidFill>
                  <a:srgbClr val="000000"/>
                </a:solidFill>
                <a:latin typeface="Trocchi"/>
              </a:rPr>
              <a:t>Tópico 2: Objetivo </a:t>
            </a:r>
          </a:p>
          <a:p>
            <a:pPr>
              <a:lnSpc>
                <a:spcPts val="8664"/>
              </a:lnSpc>
            </a:pPr>
            <a:r>
              <a:rPr lang="en-US" sz="6188">
                <a:solidFill>
                  <a:srgbClr val="000000"/>
                </a:solidFill>
                <a:latin typeface="Trocchi"/>
              </a:rPr>
              <a:t>Tópico 3: Desenvolvimento</a:t>
            </a:r>
          </a:p>
          <a:p>
            <a:pPr>
              <a:lnSpc>
                <a:spcPts val="8664"/>
              </a:lnSpc>
            </a:pPr>
            <a:r>
              <a:rPr lang="en-US" sz="6188">
                <a:solidFill>
                  <a:srgbClr val="000000"/>
                </a:solidFill>
                <a:latin typeface="Trocchi"/>
              </a:rPr>
              <a:t>Tópico 4: Funcionamento e benefícios</a:t>
            </a:r>
          </a:p>
          <a:p>
            <a:pPr>
              <a:lnSpc>
                <a:spcPts val="8664"/>
              </a:lnSpc>
            </a:pPr>
            <a:r>
              <a:rPr lang="en-US" sz="6188">
                <a:solidFill>
                  <a:srgbClr val="000000"/>
                </a:solidFill>
                <a:latin typeface="Trocchi"/>
              </a:rPr>
              <a:t>Tópico 5: Protótipo </a:t>
            </a:r>
          </a:p>
          <a:p>
            <a:pPr>
              <a:lnSpc>
                <a:spcPts val="8664"/>
              </a:lnSpc>
            </a:pPr>
            <a:r>
              <a:rPr lang="en-US" sz="6188">
                <a:solidFill>
                  <a:srgbClr val="000000"/>
                </a:solidFill>
                <a:latin typeface="Trocchi"/>
              </a:rPr>
              <a:t>Tópico 6: Conclusão</a:t>
            </a:r>
          </a:p>
          <a:p>
            <a:pPr algn="ctr">
              <a:lnSpc>
                <a:spcPts val="8664"/>
              </a:lnSpc>
            </a:pPr>
          </a:p>
        </p:txBody>
      </p:sp>
      <p:sp>
        <p:nvSpPr>
          <p:cNvPr name="TextBox 8" id="8"/>
          <p:cNvSpPr txBox="true"/>
          <p:nvPr/>
        </p:nvSpPr>
        <p:spPr>
          <a:xfrm rot="0">
            <a:off x="7528620" y="222168"/>
            <a:ext cx="3230761" cy="1153379"/>
          </a:xfrm>
          <a:prstGeom prst="rect">
            <a:avLst/>
          </a:prstGeom>
        </p:spPr>
        <p:txBody>
          <a:bodyPr anchor="t" rtlCol="false" tIns="0" lIns="0" bIns="0" rIns="0">
            <a:spAutoFit/>
          </a:bodyPr>
          <a:lstStyle/>
          <a:p>
            <a:pPr algn="ctr">
              <a:lnSpc>
                <a:spcPts val="9402"/>
              </a:lnSpc>
              <a:spcBef>
                <a:spcPct val="0"/>
              </a:spcBef>
            </a:pPr>
            <a:r>
              <a:rPr lang="en-US" sz="6716">
                <a:solidFill>
                  <a:srgbClr val="FFFFFF"/>
                </a:solidFill>
                <a:latin typeface="Trocchi"/>
              </a:rPr>
              <a:t>INDICE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08755" y="1265201"/>
            <a:ext cx="14870491" cy="8123006"/>
          </a:xfrm>
          <a:custGeom>
            <a:avLst/>
            <a:gdLst/>
            <a:ahLst/>
            <a:cxnLst/>
            <a:rect r="r" b="b" t="t" l="l"/>
            <a:pathLst>
              <a:path h="8123006" w="14870491">
                <a:moveTo>
                  <a:pt x="0" y="0"/>
                </a:moveTo>
                <a:lnTo>
                  <a:pt x="14870490" y="0"/>
                </a:lnTo>
                <a:lnTo>
                  <a:pt x="14870490" y="8123005"/>
                </a:lnTo>
                <a:lnTo>
                  <a:pt x="0" y="8123005"/>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699448" y="-1168914"/>
            <a:ext cx="4889105" cy="4734880"/>
          </a:xfrm>
          <a:prstGeom prst="rect">
            <a:avLst/>
          </a:prstGeom>
        </p:spPr>
        <p:txBody>
          <a:bodyPr anchor="t" rtlCol="false" tIns="0" lIns="0" bIns="0" rIns="0">
            <a:spAutoFit/>
          </a:bodyPr>
          <a:lstStyle/>
          <a:p>
            <a:pPr algn="ctr">
              <a:lnSpc>
                <a:spcPts val="9402"/>
              </a:lnSpc>
            </a:pPr>
          </a:p>
          <a:p>
            <a:pPr algn="ctr">
              <a:lnSpc>
                <a:spcPts val="9402"/>
              </a:lnSpc>
            </a:pPr>
            <a:r>
              <a:rPr lang="en-US" sz="6716">
                <a:solidFill>
                  <a:srgbClr val="FFFFFF"/>
                </a:solidFill>
                <a:latin typeface="Trocchi"/>
              </a:rPr>
              <a:t> Introdução</a:t>
            </a:r>
          </a:p>
          <a:p>
            <a:pPr algn="ctr">
              <a:lnSpc>
                <a:spcPts val="9402"/>
              </a:lnSpc>
            </a:pPr>
          </a:p>
          <a:p>
            <a:pPr algn="ctr">
              <a:lnSpc>
                <a:spcPts val="9402"/>
              </a:lnSpc>
            </a:pPr>
          </a:p>
        </p:txBody>
      </p:sp>
      <p:sp>
        <p:nvSpPr>
          <p:cNvPr name="TextBox 8" id="8"/>
          <p:cNvSpPr txBox="true"/>
          <p:nvPr/>
        </p:nvSpPr>
        <p:spPr>
          <a:xfrm rot="0">
            <a:off x="1951423" y="2161370"/>
            <a:ext cx="14385154" cy="6521167"/>
          </a:xfrm>
          <a:prstGeom prst="rect">
            <a:avLst/>
          </a:prstGeom>
        </p:spPr>
        <p:txBody>
          <a:bodyPr anchor="t" rtlCol="false" tIns="0" lIns="0" bIns="0" rIns="0">
            <a:spAutoFit/>
          </a:bodyPr>
          <a:lstStyle/>
          <a:p>
            <a:pPr algn="just">
              <a:lnSpc>
                <a:spcPts val="4697"/>
              </a:lnSpc>
            </a:pPr>
            <a:r>
              <a:rPr lang="en-US" sz="3355">
                <a:solidFill>
                  <a:srgbClr val="000000"/>
                </a:solidFill>
                <a:latin typeface="Trocchi"/>
              </a:rPr>
              <a:t>Essa é uma apresentação da ferramenta de pintura adaptada especificamente para a pintura de colares de rebites aeronáuticos. Desenvolvemos uma solução baseada em uma adaptação de um rolo de pintura com reservatório de tinta, projetada para simplificar e aprimorar esse processo crucial na indústria aeronáutica.</a:t>
            </a:r>
          </a:p>
          <a:p>
            <a:pPr algn="just">
              <a:lnSpc>
                <a:spcPts val="4697"/>
              </a:lnSpc>
            </a:pPr>
            <a:r>
              <a:rPr lang="en-US" sz="3355">
                <a:solidFill>
                  <a:srgbClr val="000000"/>
                </a:solidFill>
                <a:latin typeface="Trocchi"/>
              </a:rPr>
              <a:t>Nossa equipe trabalhou para desenvolver essa ferramenta com base nas visitas a empresa AERNNOVA fabricante de estruturas e cliente do projeto, pesquisa, estudos e auxilio do professor, que identificamos os desafios enfrentados pelos profissionais da indústria e tentamos projetar uma solução eficiente e prática.</a:t>
            </a:r>
          </a:p>
          <a:p>
            <a:pPr algn="just">
              <a:lnSpc>
                <a:spcPts val="469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255862" y="-311310"/>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599903" y="2423628"/>
            <a:ext cx="13088195" cy="7149426"/>
          </a:xfrm>
          <a:custGeom>
            <a:avLst/>
            <a:gdLst/>
            <a:ahLst/>
            <a:cxnLst/>
            <a:rect r="r" b="b" t="t" l="l"/>
            <a:pathLst>
              <a:path h="7149426" w="13088195">
                <a:moveTo>
                  <a:pt x="0" y="0"/>
                </a:moveTo>
                <a:lnTo>
                  <a:pt x="13088194" y="0"/>
                </a:lnTo>
                <a:lnTo>
                  <a:pt x="13088194" y="7149426"/>
                </a:lnTo>
                <a:lnTo>
                  <a:pt x="0" y="714942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155209" y="-2001931"/>
            <a:ext cx="3977582" cy="5927911"/>
          </a:xfrm>
          <a:prstGeom prst="rect">
            <a:avLst/>
          </a:prstGeom>
        </p:spPr>
        <p:txBody>
          <a:bodyPr anchor="t" rtlCol="false" tIns="0" lIns="0" bIns="0" rIns="0">
            <a:spAutoFit/>
          </a:bodyPr>
          <a:lstStyle/>
          <a:p>
            <a:pPr algn="ctr">
              <a:lnSpc>
                <a:spcPts val="9402"/>
              </a:lnSpc>
            </a:pPr>
          </a:p>
          <a:p>
            <a:pPr algn="ctr">
              <a:lnSpc>
                <a:spcPts val="9402"/>
              </a:lnSpc>
            </a:pPr>
          </a:p>
          <a:p>
            <a:pPr algn="ctr">
              <a:lnSpc>
                <a:spcPts val="9402"/>
              </a:lnSpc>
            </a:pPr>
            <a:r>
              <a:rPr lang="en-US" sz="6716">
                <a:solidFill>
                  <a:srgbClr val="FFFFFF"/>
                </a:solidFill>
                <a:latin typeface="Trocchi"/>
              </a:rPr>
              <a:t> Objetivo </a:t>
            </a:r>
          </a:p>
          <a:p>
            <a:pPr algn="ctr">
              <a:lnSpc>
                <a:spcPts val="9402"/>
              </a:lnSpc>
            </a:pPr>
          </a:p>
          <a:p>
            <a:pPr algn="ctr">
              <a:lnSpc>
                <a:spcPts val="9402"/>
              </a:lnSpc>
            </a:pPr>
          </a:p>
        </p:txBody>
      </p:sp>
      <p:sp>
        <p:nvSpPr>
          <p:cNvPr name="TextBox 8" id="8"/>
          <p:cNvSpPr txBox="true"/>
          <p:nvPr/>
        </p:nvSpPr>
        <p:spPr>
          <a:xfrm rot="0">
            <a:off x="2921723" y="3383083"/>
            <a:ext cx="12444555" cy="5286959"/>
          </a:xfrm>
          <a:prstGeom prst="rect">
            <a:avLst/>
          </a:prstGeom>
        </p:spPr>
        <p:txBody>
          <a:bodyPr anchor="t" rtlCol="false" tIns="0" lIns="0" bIns="0" rIns="0">
            <a:spAutoFit/>
          </a:bodyPr>
          <a:lstStyle/>
          <a:p>
            <a:pPr algn="just">
              <a:lnSpc>
                <a:spcPts val="4692"/>
              </a:lnSpc>
            </a:pPr>
            <a:r>
              <a:rPr lang="en-US" sz="3351">
                <a:solidFill>
                  <a:srgbClr val="000000"/>
                </a:solidFill>
                <a:latin typeface="Trocchi"/>
              </a:rPr>
              <a:t>A ideia é que a ferramenta de pintura adaptada ofereça uma maneira eficaz da aplicação do prime ou tinta nos colares de rebites aeronáuticos. Seu reservatório de tinta integrado proporciona uma diminuição do tempo necessário para tarefa, suprimento constante, uma cobertura uniforme. Além disso, sua estrutura ergonômica e leve torna o processo mais fácil e confortável para os operadores, reduzindo a fadiga e aumentando a eficiência.</a:t>
            </a:r>
          </a:p>
          <a:p>
            <a:pPr algn="just">
              <a:lnSpc>
                <a:spcPts val="469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0709" y="1926184"/>
            <a:ext cx="14846582" cy="8109946"/>
          </a:xfrm>
          <a:custGeom>
            <a:avLst/>
            <a:gdLst/>
            <a:ahLst/>
            <a:cxnLst/>
            <a:rect r="r" b="b" t="t" l="l"/>
            <a:pathLst>
              <a:path h="8109946" w="14846582">
                <a:moveTo>
                  <a:pt x="0" y="0"/>
                </a:moveTo>
                <a:lnTo>
                  <a:pt x="14846582" y="0"/>
                </a:lnTo>
                <a:lnTo>
                  <a:pt x="14846582" y="8109945"/>
                </a:lnTo>
                <a:lnTo>
                  <a:pt x="0" y="8109945"/>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325273" y="-882512"/>
            <a:ext cx="7637454" cy="4734880"/>
          </a:xfrm>
          <a:prstGeom prst="rect">
            <a:avLst/>
          </a:prstGeom>
        </p:spPr>
        <p:txBody>
          <a:bodyPr anchor="t" rtlCol="false" tIns="0" lIns="0" bIns="0" rIns="0">
            <a:spAutoFit/>
          </a:bodyPr>
          <a:lstStyle/>
          <a:p>
            <a:pPr algn="ctr">
              <a:lnSpc>
                <a:spcPts val="9402"/>
              </a:lnSpc>
            </a:pPr>
          </a:p>
          <a:p>
            <a:pPr algn="ctr">
              <a:lnSpc>
                <a:spcPts val="9402"/>
              </a:lnSpc>
            </a:pPr>
            <a:r>
              <a:rPr lang="en-US" sz="6716">
                <a:solidFill>
                  <a:srgbClr val="FFFFFF"/>
                </a:solidFill>
                <a:latin typeface="Trocchi"/>
              </a:rPr>
              <a:t> Desenvolvimento</a:t>
            </a:r>
          </a:p>
          <a:p>
            <a:pPr algn="ctr">
              <a:lnSpc>
                <a:spcPts val="9402"/>
              </a:lnSpc>
            </a:pPr>
          </a:p>
          <a:p>
            <a:pPr algn="ctr">
              <a:lnSpc>
                <a:spcPts val="9402"/>
              </a:lnSpc>
            </a:pPr>
          </a:p>
        </p:txBody>
      </p:sp>
      <p:sp>
        <p:nvSpPr>
          <p:cNvPr name="TextBox 8" id="8"/>
          <p:cNvSpPr txBox="true"/>
          <p:nvPr/>
        </p:nvSpPr>
        <p:spPr>
          <a:xfrm rot="0">
            <a:off x="1921454" y="2408669"/>
            <a:ext cx="13963487" cy="7878331"/>
          </a:xfrm>
          <a:prstGeom prst="rect">
            <a:avLst/>
          </a:prstGeom>
        </p:spPr>
        <p:txBody>
          <a:bodyPr anchor="t" rtlCol="false" tIns="0" lIns="0" bIns="0" rIns="0">
            <a:spAutoFit/>
          </a:bodyPr>
          <a:lstStyle/>
          <a:p>
            <a:pPr algn="just" marL="738488" indent="-369244" lvl="1">
              <a:lnSpc>
                <a:spcPts val="4788"/>
              </a:lnSpc>
              <a:buFont typeface="Arial"/>
              <a:buChar char="•"/>
            </a:pPr>
            <a:r>
              <a:rPr lang="en-US" sz="3420">
                <a:solidFill>
                  <a:srgbClr val="000000"/>
                </a:solidFill>
                <a:latin typeface="Trocchi"/>
              </a:rPr>
              <a:t>Visita a Aernnova do Brasil onde foi passado e mostrado as necessidades da empresa.</a:t>
            </a:r>
          </a:p>
          <a:p>
            <a:pPr algn="just" marL="738488" indent="-369244" lvl="1">
              <a:lnSpc>
                <a:spcPts val="4788"/>
              </a:lnSpc>
              <a:buFont typeface="Arial"/>
              <a:buChar char="•"/>
            </a:pPr>
            <a:r>
              <a:rPr lang="en-US" sz="3420">
                <a:solidFill>
                  <a:srgbClr val="000000"/>
                </a:solidFill>
                <a:latin typeface="Trocchi"/>
              </a:rPr>
              <a:t>Pesquisa e construção da solução para que atendesse essas necessidades, no caso do nosso grupo optamos pela pintura dos colares dos rebites.</a:t>
            </a:r>
          </a:p>
          <a:p>
            <a:pPr algn="just" marL="738488" indent="-369244" lvl="1">
              <a:lnSpc>
                <a:spcPts val="4788"/>
              </a:lnSpc>
              <a:buFont typeface="Arial"/>
              <a:buChar char="•"/>
            </a:pPr>
            <a:r>
              <a:rPr lang="en-US" sz="3420">
                <a:solidFill>
                  <a:srgbClr val="000000"/>
                </a:solidFill>
                <a:latin typeface="Trocchi"/>
              </a:rPr>
              <a:t>Entrega da sprint 1 onde mostramos através de desenhos a potótipo da solução desenvolvida pelo nosso grupo e melhoras do projeto após o feedback do representante da empresa.</a:t>
            </a:r>
          </a:p>
          <a:p>
            <a:pPr algn="just" marL="738488" indent="-369244" lvl="1">
              <a:lnSpc>
                <a:spcPts val="4788"/>
              </a:lnSpc>
              <a:buFont typeface="Arial"/>
              <a:buChar char="•"/>
            </a:pPr>
            <a:r>
              <a:rPr lang="en-US" sz="3420">
                <a:solidFill>
                  <a:srgbClr val="000000"/>
                </a:solidFill>
                <a:latin typeface="Trocchi"/>
              </a:rPr>
              <a:t>Entrega da sprint 2 onde tentaremos elaboras o protótipo físico e começar os teste de funcionamento e adaptação da ferramenta.</a:t>
            </a:r>
          </a:p>
          <a:p>
            <a:pPr algn="just">
              <a:lnSpc>
                <a:spcPts val="478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886607" y="1849709"/>
            <a:ext cx="14514785" cy="7928701"/>
          </a:xfrm>
          <a:custGeom>
            <a:avLst/>
            <a:gdLst/>
            <a:ahLst/>
            <a:cxnLst/>
            <a:rect r="r" b="b" t="t" l="l"/>
            <a:pathLst>
              <a:path h="7928701" w="14514785">
                <a:moveTo>
                  <a:pt x="0" y="0"/>
                </a:moveTo>
                <a:lnTo>
                  <a:pt x="14514786" y="0"/>
                </a:lnTo>
                <a:lnTo>
                  <a:pt x="14514786" y="7928702"/>
                </a:lnTo>
                <a:lnTo>
                  <a:pt x="0" y="7928702"/>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089690" y="-882512"/>
            <a:ext cx="12108619" cy="4734880"/>
          </a:xfrm>
          <a:prstGeom prst="rect">
            <a:avLst/>
          </a:prstGeom>
        </p:spPr>
        <p:txBody>
          <a:bodyPr anchor="t" rtlCol="false" tIns="0" lIns="0" bIns="0" rIns="0">
            <a:spAutoFit/>
          </a:bodyPr>
          <a:lstStyle/>
          <a:p>
            <a:pPr algn="ctr">
              <a:lnSpc>
                <a:spcPts val="9402"/>
              </a:lnSpc>
            </a:pPr>
          </a:p>
          <a:p>
            <a:pPr algn="ctr">
              <a:lnSpc>
                <a:spcPts val="9402"/>
              </a:lnSpc>
            </a:pPr>
            <a:r>
              <a:rPr lang="en-US" sz="6716">
                <a:solidFill>
                  <a:srgbClr val="FFFFFF"/>
                </a:solidFill>
                <a:latin typeface="Trocchi"/>
              </a:rPr>
              <a:t> Funcionamento e benefícios</a:t>
            </a:r>
          </a:p>
          <a:p>
            <a:pPr algn="ctr">
              <a:lnSpc>
                <a:spcPts val="9402"/>
              </a:lnSpc>
            </a:pPr>
          </a:p>
          <a:p>
            <a:pPr algn="ctr">
              <a:lnSpc>
                <a:spcPts val="9402"/>
              </a:lnSpc>
            </a:pPr>
          </a:p>
        </p:txBody>
      </p:sp>
      <p:sp>
        <p:nvSpPr>
          <p:cNvPr name="TextBox 8" id="8"/>
          <p:cNvSpPr txBox="true"/>
          <p:nvPr/>
        </p:nvSpPr>
        <p:spPr>
          <a:xfrm rot="0">
            <a:off x="2203244" y="2543947"/>
            <a:ext cx="13881511" cy="6955155"/>
          </a:xfrm>
          <a:prstGeom prst="rect">
            <a:avLst/>
          </a:prstGeom>
        </p:spPr>
        <p:txBody>
          <a:bodyPr anchor="t" rtlCol="false" tIns="0" lIns="0" bIns="0" rIns="0">
            <a:spAutoFit/>
          </a:bodyPr>
          <a:lstStyle/>
          <a:p>
            <a:pPr algn="just">
              <a:lnSpc>
                <a:spcPts val="4620"/>
              </a:lnSpc>
            </a:pPr>
            <a:r>
              <a:rPr lang="en-US" sz="3300">
                <a:solidFill>
                  <a:srgbClr val="000000"/>
                </a:solidFill>
                <a:latin typeface="Trocchi"/>
              </a:rPr>
              <a:t>A ideia é que a ferramenta funcione com o sistema totalmente mecânico controlado através de mola, onde o operado para liberar a tinta no rolo de pintura pressionará contra a superfície a ser pintada levantando-se um embolo dentro da ferramenta que obstrui a passagem da tinta. </a:t>
            </a:r>
          </a:p>
          <a:p>
            <a:pPr algn="just">
              <a:lnSpc>
                <a:spcPts val="4620"/>
              </a:lnSpc>
            </a:pPr>
          </a:p>
          <a:p>
            <a:pPr algn="just">
              <a:lnSpc>
                <a:spcPts val="4620"/>
              </a:lnSpc>
            </a:pPr>
            <a:r>
              <a:rPr lang="en-US" sz="3300">
                <a:solidFill>
                  <a:srgbClr val="000000"/>
                </a:solidFill>
                <a:latin typeface="Trocchi"/>
              </a:rPr>
              <a:t>Os principais benefícios da ferramenta e o baixo custo de fabricação e manutenção, a fácil utilização, sem necessidade de alterações no espaço de trabalho, melhora na ergonomia para o operador e a expectativa de que diminua o tempo de trabalho nessário para pintura.   </a:t>
            </a:r>
          </a:p>
          <a:p>
            <a:pPr algn="just">
              <a:lnSpc>
                <a:spcPts val="46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15394" y="2339538"/>
            <a:ext cx="6904106" cy="6720716"/>
          </a:xfrm>
          <a:custGeom>
            <a:avLst/>
            <a:gdLst/>
            <a:ahLst/>
            <a:cxnLst/>
            <a:rect r="r" b="b" t="t" l="l"/>
            <a:pathLst>
              <a:path h="6720716" w="6904106">
                <a:moveTo>
                  <a:pt x="0" y="0"/>
                </a:moveTo>
                <a:lnTo>
                  <a:pt x="6904106" y="0"/>
                </a:lnTo>
                <a:lnTo>
                  <a:pt x="6904106" y="6720716"/>
                </a:lnTo>
                <a:lnTo>
                  <a:pt x="0" y="6720716"/>
                </a:lnTo>
                <a:lnTo>
                  <a:pt x="0" y="0"/>
                </a:lnTo>
                <a:close/>
              </a:path>
            </a:pathLst>
          </a:custGeom>
          <a:blipFill>
            <a:blip r:embed="rId3"/>
            <a:stretch>
              <a:fillRect l="0" t="0" r="0" b="0"/>
            </a:stretch>
          </a:blipFill>
        </p:spPr>
      </p:sp>
      <p:sp>
        <p:nvSpPr>
          <p:cNvPr name="TextBox 7" id="7"/>
          <p:cNvSpPr txBox="true"/>
          <p:nvPr/>
        </p:nvSpPr>
        <p:spPr>
          <a:xfrm rot="0">
            <a:off x="6960963" y="-1041223"/>
            <a:ext cx="4366073" cy="4734880"/>
          </a:xfrm>
          <a:prstGeom prst="rect">
            <a:avLst/>
          </a:prstGeom>
        </p:spPr>
        <p:txBody>
          <a:bodyPr anchor="t" rtlCol="false" tIns="0" lIns="0" bIns="0" rIns="0">
            <a:spAutoFit/>
          </a:bodyPr>
          <a:lstStyle/>
          <a:p>
            <a:pPr algn="ctr">
              <a:lnSpc>
                <a:spcPts val="9402"/>
              </a:lnSpc>
            </a:pPr>
          </a:p>
          <a:p>
            <a:pPr algn="ctr">
              <a:lnSpc>
                <a:spcPts val="9402"/>
              </a:lnSpc>
            </a:pPr>
            <a:r>
              <a:rPr lang="en-US" sz="6716">
                <a:solidFill>
                  <a:srgbClr val="FFFFFF"/>
                </a:solidFill>
                <a:latin typeface="Trocchi"/>
              </a:rPr>
              <a:t> Protótipo </a:t>
            </a:r>
          </a:p>
          <a:p>
            <a:pPr algn="ctr">
              <a:lnSpc>
                <a:spcPts val="9402"/>
              </a:lnSpc>
            </a:pPr>
          </a:p>
          <a:p>
            <a:pPr algn="ctr">
              <a:lnSpc>
                <a:spcPts val="9402"/>
              </a:lnSpc>
            </a:pPr>
          </a:p>
        </p:txBody>
      </p:sp>
      <p:sp>
        <p:nvSpPr>
          <p:cNvPr name="TextBox 8" id="8"/>
          <p:cNvSpPr txBox="true"/>
          <p:nvPr/>
        </p:nvSpPr>
        <p:spPr>
          <a:xfrm rot="0">
            <a:off x="9144000" y="3132737"/>
            <a:ext cx="7535966" cy="5048593"/>
          </a:xfrm>
          <a:prstGeom prst="rect">
            <a:avLst/>
          </a:prstGeom>
        </p:spPr>
        <p:txBody>
          <a:bodyPr anchor="t" rtlCol="false" tIns="0" lIns="0" bIns="0" rIns="0">
            <a:spAutoFit/>
          </a:bodyPr>
          <a:lstStyle/>
          <a:p>
            <a:pPr algn="just">
              <a:lnSpc>
                <a:spcPts val="5756"/>
              </a:lnSpc>
              <a:spcBef>
                <a:spcPct val="0"/>
              </a:spcBef>
            </a:pPr>
            <a:r>
              <a:rPr lang="en-US" sz="4111">
                <a:solidFill>
                  <a:srgbClr val="FFFFFF"/>
                </a:solidFill>
                <a:latin typeface="Trocchi"/>
              </a:rPr>
              <a:t>Reservatório: Onde será armazenar  o revestimento a ser aplicado, no protótipos fizemos ele de PVC e tem uma capacidade aproximada de 150 ml de tinta podendo mudar tanto para + ou para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992121" y="5639785"/>
            <a:ext cx="6436046" cy="3618515"/>
          </a:xfrm>
          <a:custGeom>
            <a:avLst/>
            <a:gdLst/>
            <a:ahLst/>
            <a:cxnLst/>
            <a:rect r="r" b="b" t="t" l="l"/>
            <a:pathLst>
              <a:path h="3618515" w="6436046">
                <a:moveTo>
                  <a:pt x="0" y="0"/>
                </a:moveTo>
                <a:lnTo>
                  <a:pt x="6436046" y="0"/>
                </a:lnTo>
                <a:lnTo>
                  <a:pt x="6436046" y="3618515"/>
                </a:lnTo>
                <a:lnTo>
                  <a:pt x="0" y="3618515"/>
                </a:lnTo>
                <a:lnTo>
                  <a:pt x="0" y="0"/>
                </a:lnTo>
                <a:close/>
              </a:path>
            </a:pathLst>
          </a:custGeom>
          <a:blipFill>
            <a:blip r:embed="rId3"/>
            <a:stretch>
              <a:fillRect l="0" t="0" r="0" b="0"/>
            </a:stretch>
          </a:blipFill>
        </p:spPr>
      </p:sp>
      <p:sp>
        <p:nvSpPr>
          <p:cNvPr name="Freeform 7" id="7"/>
          <p:cNvSpPr/>
          <p:nvPr/>
        </p:nvSpPr>
        <p:spPr>
          <a:xfrm flipH="false" flipV="false" rot="0">
            <a:off x="1680821" y="1392892"/>
            <a:ext cx="6613185" cy="4246893"/>
          </a:xfrm>
          <a:custGeom>
            <a:avLst/>
            <a:gdLst/>
            <a:ahLst/>
            <a:cxnLst/>
            <a:rect r="r" b="b" t="t" l="l"/>
            <a:pathLst>
              <a:path h="4246893" w="6613185">
                <a:moveTo>
                  <a:pt x="0" y="0"/>
                </a:moveTo>
                <a:lnTo>
                  <a:pt x="6613185" y="0"/>
                </a:lnTo>
                <a:lnTo>
                  <a:pt x="6613185" y="4246893"/>
                </a:lnTo>
                <a:lnTo>
                  <a:pt x="0" y="4246893"/>
                </a:lnTo>
                <a:lnTo>
                  <a:pt x="0" y="0"/>
                </a:lnTo>
                <a:close/>
              </a:path>
            </a:pathLst>
          </a:custGeom>
          <a:blipFill>
            <a:blip r:embed="rId4"/>
            <a:stretch>
              <a:fillRect l="0" t="-24878" r="0" b="-24878"/>
            </a:stretch>
          </a:blipFill>
        </p:spPr>
      </p:sp>
      <p:sp>
        <p:nvSpPr>
          <p:cNvPr name="TextBox 8" id="8"/>
          <p:cNvSpPr txBox="true"/>
          <p:nvPr/>
        </p:nvSpPr>
        <p:spPr>
          <a:xfrm rot="0">
            <a:off x="6960963" y="-1041223"/>
            <a:ext cx="4366073" cy="4734880"/>
          </a:xfrm>
          <a:prstGeom prst="rect">
            <a:avLst/>
          </a:prstGeom>
        </p:spPr>
        <p:txBody>
          <a:bodyPr anchor="t" rtlCol="false" tIns="0" lIns="0" bIns="0" rIns="0">
            <a:spAutoFit/>
          </a:bodyPr>
          <a:lstStyle/>
          <a:p>
            <a:pPr algn="ctr">
              <a:lnSpc>
                <a:spcPts val="9402"/>
              </a:lnSpc>
            </a:pPr>
          </a:p>
          <a:p>
            <a:pPr algn="ctr">
              <a:lnSpc>
                <a:spcPts val="9402"/>
              </a:lnSpc>
            </a:pPr>
            <a:r>
              <a:rPr lang="en-US" sz="6716">
                <a:solidFill>
                  <a:srgbClr val="FFFFFF"/>
                </a:solidFill>
                <a:latin typeface="Trocchi"/>
              </a:rPr>
              <a:t> Protótipo </a:t>
            </a:r>
          </a:p>
          <a:p>
            <a:pPr algn="ctr">
              <a:lnSpc>
                <a:spcPts val="9402"/>
              </a:lnSpc>
            </a:pPr>
          </a:p>
          <a:p>
            <a:pPr algn="ctr">
              <a:lnSpc>
                <a:spcPts val="9402"/>
              </a:lnSpc>
            </a:pPr>
          </a:p>
        </p:txBody>
      </p:sp>
      <p:sp>
        <p:nvSpPr>
          <p:cNvPr name="TextBox 9" id="9"/>
          <p:cNvSpPr txBox="true"/>
          <p:nvPr/>
        </p:nvSpPr>
        <p:spPr>
          <a:xfrm rot="0">
            <a:off x="1680821" y="6050680"/>
            <a:ext cx="7719041" cy="2720526"/>
          </a:xfrm>
          <a:prstGeom prst="rect">
            <a:avLst/>
          </a:prstGeom>
        </p:spPr>
        <p:txBody>
          <a:bodyPr anchor="t" rtlCol="false" tIns="0" lIns="0" bIns="0" rIns="0">
            <a:spAutoFit/>
          </a:bodyPr>
          <a:lstStyle/>
          <a:p>
            <a:pPr algn="just">
              <a:lnSpc>
                <a:spcPts val="5449"/>
              </a:lnSpc>
              <a:spcBef>
                <a:spcPct val="0"/>
              </a:spcBef>
            </a:pPr>
            <a:r>
              <a:rPr lang="en-US" sz="3892">
                <a:solidFill>
                  <a:srgbClr val="FFFFFF"/>
                </a:solidFill>
                <a:latin typeface="Trocchi"/>
              </a:rPr>
              <a:t>Embolo: fará o controle de vazamento do fluido em conjunto com os amortecedores.</a:t>
            </a:r>
          </a:p>
        </p:txBody>
      </p:sp>
      <p:sp>
        <p:nvSpPr>
          <p:cNvPr name="TextBox 10" id="10"/>
          <p:cNvSpPr txBox="true"/>
          <p:nvPr/>
        </p:nvSpPr>
        <p:spPr>
          <a:xfrm rot="0">
            <a:off x="8888138" y="1696357"/>
            <a:ext cx="7540029" cy="3563763"/>
          </a:xfrm>
          <a:prstGeom prst="rect">
            <a:avLst/>
          </a:prstGeom>
        </p:spPr>
        <p:txBody>
          <a:bodyPr anchor="t" rtlCol="false" tIns="0" lIns="0" bIns="0" rIns="0">
            <a:spAutoFit/>
          </a:bodyPr>
          <a:lstStyle/>
          <a:p>
            <a:pPr algn="just">
              <a:lnSpc>
                <a:spcPts val="5671"/>
              </a:lnSpc>
              <a:spcBef>
                <a:spcPct val="0"/>
              </a:spcBef>
            </a:pPr>
            <a:r>
              <a:rPr lang="en-US" sz="4050">
                <a:solidFill>
                  <a:srgbClr val="FFFFFF"/>
                </a:solidFill>
                <a:latin typeface="Trocchi"/>
              </a:rPr>
              <a:t>Reservatório de escoamento</a:t>
            </a:r>
            <a:r>
              <a:rPr lang="en-US" sz="4050">
                <a:solidFill>
                  <a:srgbClr val="FFFFFF"/>
                </a:solidFill>
                <a:latin typeface="Trocchi"/>
              </a:rPr>
              <a:t>: Responsável por controlar o escoamento do revestimento através dos furos em cima do rolo.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grpSp>
        <p:nvGrpSpPr>
          <p:cNvPr name="Group 3" id="3"/>
          <p:cNvGrpSpPr/>
          <p:nvPr/>
        </p:nvGrpSpPr>
        <p:grpSpPr>
          <a:xfrm rot="0">
            <a:off x="0" y="-150158"/>
            <a:ext cx="18799725" cy="10909621"/>
            <a:chOff x="0" y="0"/>
            <a:chExt cx="4951368" cy="2873316"/>
          </a:xfrm>
        </p:grpSpPr>
        <p:sp>
          <p:nvSpPr>
            <p:cNvPr name="Freeform 4" id="4"/>
            <p:cNvSpPr/>
            <p:nvPr/>
          </p:nvSpPr>
          <p:spPr>
            <a:xfrm flipH="false" flipV="false" rot="0">
              <a:off x="0" y="0"/>
              <a:ext cx="4951368" cy="2873316"/>
            </a:xfrm>
            <a:custGeom>
              <a:avLst/>
              <a:gdLst/>
              <a:ahLst/>
              <a:cxnLst/>
              <a:rect r="r" b="b" t="t" l="l"/>
              <a:pathLst>
                <a:path h="2873316" w="4951368">
                  <a:moveTo>
                    <a:pt x="0" y="0"/>
                  </a:moveTo>
                  <a:lnTo>
                    <a:pt x="4951368" y="0"/>
                  </a:lnTo>
                  <a:lnTo>
                    <a:pt x="4951368" y="2873316"/>
                  </a:lnTo>
                  <a:lnTo>
                    <a:pt x="0" y="2873316"/>
                  </a:lnTo>
                  <a:close/>
                </a:path>
              </a:pathLst>
            </a:custGeom>
            <a:solidFill>
              <a:srgbClr val="070404">
                <a:alpha val="6078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456504" y="1928764"/>
            <a:ext cx="5270165" cy="3529785"/>
          </a:xfrm>
          <a:custGeom>
            <a:avLst/>
            <a:gdLst/>
            <a:ahLst/>
            <a:cxnLst/>
            <a:rect r="r" b="b" t="t" l="l"/>
            <a:pathLst>
              <a:path h="3529785" w="5270165">
                <a:moveTo>
                  <a:pt x="0" y="0"/>
                </a:moveTo>
                <a:lnTo>
                  <a:pt x="5270166" y="0"/>
                </a:lnTo>
                <a:lnTo>
                  <a:pt x="5270166" y="3529786"/>
                </a:lnTo>
                <a:lnTo>
                  <a:pt x="0" y="3529786"/>
                </a:lnTo>
                <a:lnTo>
                  <a:pt x="0" y="0"/>
                </a:lnTo>
                <a:close/>
              </a:path>
            </a:pathLst>
          </a:custGeom>
          <a:blipFill>
            <a:blip r:embed="rId3"/>
            <a:stretch>
              <a:fillRect l="-32556" t="-22954" r="-42845" b="-24284"/>
            </a:stretch>
          </a:blipFill>
        </p:spPr>
      </p:sp>
      <p:sp>
        <p:nvSpPr>
          <p:cNvPr name="Freeform 7" id="7"/>
          <p:cNvSpPr/>
          <p:nvPr/>
        </p:nvSpPr>
        <p:spPr>
          <a:xfrm flipH="false" flipV="false" rot="0">
            <a:off x="10494747" y="5685107"/>
            <a:ext cx="4156055" cy="3573193"/>
          </a:xfrm>
          <a:custGeom>
            <a:avLst/>
            <a:gdLst/>
            <a:ahLst/>
            <a:cxnLst/>
            <a:rect r="r" b="b" t="t" l="l"/>
            <a:pathLst>
              <a:path h="3573193" w="4156055">
                <a:moveTo>
                  <a:pt x="0" y="0"/>
                </a:moveTo>
                <a:lnTo>
                  <a:pt x="4156055" y="0"/>
                </a:lnTo>
                <a:lnTo>
                  <a:pt x="4156055" y="3573193"/>
                </a:lnTo>
                <a:lnTo>
                  <a:pt x="0" y="3573193"/>
                </a:lnTo>
                <a:lnTo>
                  <a:pt x="0" y="0"/>
                </a:lnTo>
                <a:close/>
              </a:path>
            </a:pathLst>
          </a:custGeom>
          <a:blipFill>
            <a:blip r:embed="rId4"/>
            <a:stretch>
              <a:fillRect l="-19989" t="-21593" r="-38882" b="-20172"/>
            </a:stretch>
          </a:blipFill>
        </p:spPr>
      </p:sp>
      <p:sp>
        <p:nvSpPr>
          <p:cNvPr name="TextBox 8" id="8"/>
          <p:cNvSpPr txBox="true"/>
          <p:nvPr/>
        </p:nvSpPr>
        <p:spPr>
          <a:xfrm rot="0">
            <a:off x="6960963" y="-1041223"/>
            <a:ext cx="4366073" cy="4734880"/>
          </a:xfrm>
          <a:prstGeom prst="rect">
            <a:avLst/>
          </a:prstGeom>
        </p:spPr>
        <p:txBody>
          <a:bodyPr anchor="t" rtlCol="false" tIns="0" lIns="0" bIns="0" rIns="0">
            <a:spAutoFit/>
          </a:bodyPr>
          <a:lstStyle/>
          <a:p>
            <a:pPr algn="ctr">
              <a:lnSpc>
                <a:spcPts val="9402"/>
              </a:lnSpc>
            </a:pPr>
          </a:p>
          <a:p>
            <a:pPr algn="ctr">
              <a:lnSpc>
                <a:spcPts val="9402"/>
              </a:lnSpc>
            </a:pPr>
            <a:r>
              <a:rPr lang="en-US" sz="6716">
                <a:solidFill>
                  <a:srgbClr val="FFFFFF"/>
                </a:solidFill>
                <a:latin typeface="Trocchi"/>
              </a:rPr>
              <a:t> Protótipo </a:t>
            </a:r>
          </a:p>
          <a:p>
            <a:pPr algn="ctr">
              <a:lnSpc>
                <a:spcPts val="9402"/>
              </a:lnSpc>
            </a:pPr>
          </a:p>
          <a:p>
            <a:pPr algn="ctr">
              <a:lnSpc>
                <a:spcPts val="9402"/>
              </a:lnSpc>
            </a:pPr>
          </a:p>
        </p:txBody>
      </p:sp>
      <p:sp>
        <p:nvSpPr>
          <p:cNvPr name="TextBox 9" id="9"/>
          <p:cNvSpPr txBox="true"/>
          <p:nvPr/>
        </p:nvSpPr>
        <p:spPr>
          <a:xfrm rot="0">
            <a:off x="2456504" y="5723986"/>
            <a:ext cx="6727932" cy="3419234"/>
          </a:xfrm>
          <a:prstGeom prst="rect">
            <a:avLst/>
          </a:prstGeom>
        </p:spPr>
        <p:txBody>
          <a:bodyPr anchor="t" rtlCol="false" tIns="0" lIns="0" bIns="0" rIns="0">
            <a:spAutoFit/>
          </a:bodyPr>
          <a:lstStyle/>
          <a:p>
            <a:pPr algn="just">
              <a:lnSpc>
                <a:spcPts val="5436"/>
              </a:lnSpc>
              <a:spcBef>
                <a:spcPct val="0"/>
              </a:spcBef>
            </a:pPr>
            <a:r>
              <a:rPr lang="en-US" sz="3882">
                <a:solidFill>
                  <a:srgbClr val="FFFFFF"/>
                </a:solidFill>
                <a:latin typeface="Trocchi"/>
              </a:rPr>
              <a:t>Amortecedores: que junto com o embolo forma o mecanismo de controle do ESCOAMENTO do revestimento.</a:t>
            </a:r>
          </a:p>
        </p:txBody>
      </p:sp>
      <p:sp>
        <p:nvSpPr>
          <p:cNvPr name="TextBox 10" id="10"/>
          <p:cNvSpPr txBox="true"/>
          <p:nvPr/>
        </p:nvSpPr>
        <p:spPr>
          <a:xfrm rot="0">
            <a:off x="8189718" y="2539950"/>
            <a:ext cx="8185699" cy="2240738"/>
          </a:xfrm>
          <a:prstGeom prst="rect">
            <a:avLst/>
          </a:prstGeom>
        </p:spPr>
        <p:txBody>
          <a:bodyPr anchor="t" rtlCol="false" tIns="0" lIns="0" bIns="0" rIns="0">
            <a:spAutoFit/>
          </a:bodyPr>
          <a:lstStyle/>
          <a:p>
            <a:pPr algn="just">
              <a:lnSpc>
                <a:spcPts val="4451"/>
              </a:lnSpc>
              <a:spcBef>
                <a:spcPct val="0"/>
              </a:spcBef>
            </a:pPr>
            <a:r>
              <a:rPr lang="en-US" sz="3179">
                <a:solidFill>
                  <a:srgbClr val="FFFFFF"/>
                </a:solidFill>
                <a:latin typeface="Trocchi"/>
              </a:rPr>
              <a:t>Tampos: fecha a parte aberta do controle de escoamento, e o seu furo latera tem um limitador de altura das hastes do embolo.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DAFjIzwcqwk</dc:identifier>
  <dcterms:modified xsi:type="dcterms:W3CDTF">2011-08-01T06:04:30Z</dcterms:modified>
  <cp:revision>1</cp:revision>
  <dc:title>PROJETO INTEGRADO 1 "API"</dc:title>
</cp:coreProperties>
</file>